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83" r:id="rId3"/>
    <p:sldId id="282" r:id="rId4"/>
    <p:sldId id="284" r:id="rId5"/>
    <p:sldId id="280" r:id="rId6"/>
    <p:sldId id="281" r:id="rId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0" d="100"/>
          <a:sy n="70" d="100"/>
        </p:scale>
        <p:origin x="8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028BA5A3-1381-4C0D-9D81-1163DAA9EB99}" type="datetimeFigureOut">
              <a:rPr lang="en-US" smtClean="0"/>
              <a:t>4/25/2022</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97D7BBE5-F40A-456D-93BC-D8D6E91B94CE}" type="slidenum">
              <a:rPr lang="en-US" smtClean="0"/>
              <a:t>‹#›</a:t>
            </a:fld>
            <a:endParaRPr lang="en-US" dirty="0"/>
          </a:p>
        </p:txBody>
      </p:sp>
    </p:spTree>
    <p:extLst>
      <p:ext uri="{BB962C8B-B14F-4D97-AF65-F5344CB8AC3E}">
        <p14:creationId xmlns:p14="http://schemas.microsoft.com/office/powerpoint/2010/main" val="1615975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1DE71C80-9991-4E08-81CC-E82E7C9B3965}" type="datetimeFigureOut">
              <a:rPr lang="en-US" smtClean="0"/>
              <a:t>4/25/2022</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2FFCD446-5360-4758-8F73-67A052405115}" type="slidenum">
              <a:rPr lang="en-US" smtClean="0"/>
              <a:t>‹#›</a:t>
            </a:fld>
            <a:endParaRPr lang="en-US" dirty="0"/>
          </a:p>
        </p:txBody>
      </p:sp>
    </p:spTree>
    <p:extLst>
      <p:ext uri="{BB962C8B-B14F-4D97-AF65-F5344CB8AC3E}">
        <p14:creationId xmlns:p14="http://schemas.microsoft.com/office/powerpoint/2010/main" val="3518272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April 12, 2022 – OGWG Regular Meeting</a:t>
            </a:r>
          </a:p>
          <a:p>
            <a:pPr lvl="0"/>
            <a:r>
              <a:rPr lang="en-US" sz="1200" dirty="0"/>
              <a:t>Held lightening roundtable on O&amp;G updates from States, Tribes, local gov’t &amp; FLMS, EPA.</a:t>
            </a:r>
          </a:p>
          <a:p>
            <a:pPr lvl="0"/>
            <a:r>
              <a:rPr lang="en-US" sz="1200" dirty="0"/>
              <a:t>Participation continue to be good and it’s a very important time to stay coordinated within WRAP region membership.</a:t>
            </a:r>
          </a:p>
        </p:txBody>
      </p:sp>
      <p:sp>
        <p:nvSpPr>
          <p:cNvPr id="4" name="Slide Number Placeholder 3"/>
          <p:cNvSpPr>
            <a:spLocks noGrp="1"/>
          </p:cNvSpPr>
          <p:nvPr>
            <p:ph type="sldNum" sz="quarter" idx="5"/>
          </p:nvPr>
        </p:nvSpPr>
        <p:spPr/>
        <p:txBody>
          <a:bodyPr/>
          <a:lstStyle/>
          <a:p>
            <a:fld id="{2582A98D-5273-4B6B-ABEE-16F36B317426}" type="slidenum">
              <a:rPr lang="en-US" smtClean="0"/>
              <a:t>3</a:t>
            </a:fld>
            <a:endParaRPr lang="en-US" dirty="0"/>
          </a:p>
        </p:txBody>
      </p:sp>
    </p:spTree>
    <p:extLst>
      <p:ext uri="{BB962C8B-B14F-4D97-AF65-F5344CB8AC3E}">
        <p14:creationId xmlns:p14="http://schemas.microsoft.com/office/powerpoint/2010/main" val="164688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361921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200244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33237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128572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11431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93631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185532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332779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304597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142834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42C88A-E03D-47CD-83C6-E30E657EB8FB}" type="datetimeFigureOut">
              <a:rPr lang="en-US" smtClean="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dirty="0"/>
          </a:p>
        </p:txBody>
      </p:sp>
    </p:spTree>
    <p:extLst>
      <p:ext uri="{BB962C8B-B14F-4D97-AF65-F5344CB8AC3E}">
        <p14:creationId xmlns:p14="http://schemas.microsoft.com/office/powerpoint/2010/main" val="285541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2C88A-E03D-47CD-83C6-E30E657EB8FB}" type="datetimeFigureOut">
              <a:rPr lang="en-US" smtClean="0"/>
              <a:t>4/25/2022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FAE57-F16B-42D6-BCDE-8C397AB373CF}" type="slidenum">
              <a:rPr lang="en-US" smtClean="0"/>
              <a:t>‹#›</a:t>
            </a:fld>
            <a:endParaRPr lang="en-US" dirty="0"/>
          </a:p>
        </p:txBody>
      </p:sp>
    </p:spTree>
    <p:extLst>
      <p:ext uri="{BB962C8B-B14F-4D97-AF65-F5344CB8AC3E}">
        <p14:creationId xmlns:p14="http://schemas.microsoft.com/office/powerpoint/2010/main" val="277566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rapair2.org/OGWG.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wrapair2.org/OGWG.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92595"/>
            <a:ext cx="9144000" cy="2387600"/>
          </a:xfrm>
        </p:spPr>
        <p:txBody>
          <a:bodyPr>
            <a:normAutofit/>
          </a:bodyPr>
          <a:lstStyle/>
          <a:p>
            <a:pPr algn="l"/>
            <a:r>
              <a:rPr lang="en-US" dirty="0" smtClean="0"/>
              <a:t>April 27, 2022</a:t>
            </a:r>
            <a:br>
              <a:rPr lang="en-US" dirty="0" smtClean="0"/>
            </a:br>
            <a:r>
              <a:rPr lang="en-US" dirty="0" smtClean="0"/>
              <a:t>Work Group Update</a:t>
            </a: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4322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3625"/>
          </a:xfrm>
        </p:spPr>
        <p:txBody>
          <a:bodyPr>
            <a:normAutofit fontScale="90000"/>
          </a:bodyPr>
          <a:lstStyle/>
          <a:p>
            <a:pPr algn="ctr"/>
            <a:r>
              <a:rPr lang="en-US" dirty="0"/>
              <a:t>Fire &amp; Smoke Work Group</a:t>
            </a:r>
            <a:br>
              <a:rPr lang="en-US" dirty="0"/>
            </a:br>
            <a:r>
              <a:rPr lang="en-US" sz="3200" dirty="0"/>
              <a:t>Accomplishments (April 2022)</a:t>
            </a:r>
          </a:p>
        </p:txBody>
      </p:sp>
      <p:sp>
        <p:nvSpPr>
          <p:cNvPr id="6" name="Content Placeholder 2">
            <a:extLst>
              <a:ext uri="{FF2B5EF4-FFF2-40B4-BE49-F238E27FC236}">
                <a16:creationId xmlns:a16="http://schemas.microsoft.com/office/drawing/2014/main" id="{12E83EC1-F646-463C-AF02-76B65E448A6E}"/>
              </a:ext>
            </a:extLst>
          </p:cNvPr>
          <p:cNvSpPr>
            <a:spLocks noGrp="1"/>
          </p:cNvSpPr>
          <p:nvPr>
            <p:ph idx="1"/>
          </p:nvPr>
        </p:nvSpPr>
        <p:spPr>
          <a:xfrm>
            <a:off x="685800" y="1428750"/>
            <a:ext cx="10934700" cy="5219700"/>
          </a:xfrm>
        </p:spPr>
        <p:txBody>
          <a:bodyPr>
            <a:normAutofit/>
          </a:bodyPr>
          <a:lstStyle/>
          <a:p>
            <a:pPr marL="0" indent="0">
              <a:buNone/>
            </a:pPr>
            <a:r>
              <a:rPr lang="en-US" dirty="0"/>
              <a:t>Tasks / Coordination / Meetings </a:t>
            </a:r>
          </a:p>
          <a:p>
            <a:pPr lvl="1"/>
            <a:r>
              <a:rPr lang="en-US" sz="2200" dirty="0"/>
              <a:t>Met on April 18, meeting recorded, agenda included multiple project updates:</a:t>
            </a:r>
          </a:p>
          <a:p>
            <a:pPr lvl="2"/>
            <a:r>
              <a:rPr lang="en-US" sz="1800" dirty="0"/>
              <a:t>Update on funding for Wildland Fire Emissions Data Warehouse Project (WFEDW).  Alternate NASA funding source in progress.  We can use same application as NASA ROSES.  Likely to see funding sometime before end of federal fiscal year (Sept. 30).  </a:t>
            </a:r>
          </a:p>
          <a:p>
            <a:pPr lvl="2"/>
            <a:r>
              <a:rPr lang="en-US" sz="1800" dirty="0">
                <a:effectLst/>
                <a:latin typeface="Calibri" panose="020F0502020204030204" pitchFamily="34" charset="0"/>
                <a:ea typeface="Calibri" panose="020F0502020204030204" pitchFamily="34" charset="0"/>
              </a:rPr>
              <a:t>Update on 2021 assessment of wildfire impacts on PM and Ozone NAAQS monitoring data.  Next step is to analyze AQS certified data.  Discussed with membership their ideas where they want to go from here with this project.  </a:t>
            </a:r>
          </a:p>
          <a:p>
            <a:pPr lvl="2"/>
            <a:r>
              <a:rPr lang="en-US" sz="1800" dirty="0">
                <a:latin typeface="Calibri" panose="020F0502020204030204" pitchFamily="34" charset="0"/>
              </a:rPr>
              <a:t>Update on planning for in-person meeting. Topic: ‘Western US Smoke Management Programs’, in Fall 2022, likely mid-November in San Diego.  Received multiple suggestions on what topics should be covered and what the goals of the meeting should be.  E.g., Strategies for improving State / FLM communication.  Strategies for improving State / public communication.  Discussions between States/FLMs/EPA  on how to tackle expected large increase in EE demonstrations burden. </a:t>
            </a:r>
            <a:endParaRPr lang="en-US" sz="1800" dirty="0"/>
          </a:p>
          <a:p>
            <a:pPr lvl="1"/>
            <a:r>
              <a:rPr lang="en-US" sz="2200" dirty="0"/>
              <a:t>No smoke EE team meeting – next meeting May 18, 2022.</a:t>
            </a:r>
          </a:p>
          <a:p>
            <a:pPr lvl="1"/>
            <a:r>
              <a:rPr lang="en-US" sz="2200" dirty="0"/>
              <a:t>Next FSWG meeting May 16.</a:t>
            </a:r>
          </a:p>
        </p:txBody>
      </p:sp>
    </p:spTree>
    <p:extLst>
      <p:ext uri="{BB962C8B-B14F-4D97-AF65-F5344CB8AC3E}">
        <p14:creationId xmlns:p14="http://schemas.microsoft.com/office/powerpoint/2010/main" val="131352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
            <a:ext cx="9663113" cy="900114"/>
          </a:xfrm>
        </p:spPr>
        <p:txBody>
          <a:bodyPr>
            <a:normAutofit/>
          </a:bodyPr>
          <a:lstStyle/>
          <a:p>
            <a:pPr algn="ctr"/>
            <a:r>
              <a:rPr lang="en-US" sz="2800" b="1" dirty="0"/>
              <a:t>Oil &amp; Gas Work Group – Accomplishments (April 2022)</a:t>
            </a:r>
          </a:p>
        </p:txBody>
      </p:sp>
      <p:sp>
        <p:nvSpPr>
          <p:cNvPr id="3" name="Content Placeholder 2"/>
          <p:cNvSpPr>
            <a:spLocks noGrp="1"/>
          </p:cNvSpPr>
          <p:nvPr>
            <p:ph idx="1"/>
          </p:nvPr>
        </p:nvSpPr>
        <p:spPr>
          <a:xfrm>
            <a:off x="-68264" y="900115"/>
            <a:ext cx="12260264" cy="6072185"/>
          </a:xfrm>
        </p:spPr>
        <p:txBody>
          <a:bodyPr anchor="t">
            <a:normAutofit fontScale="55000" lnSpcReduction="20000"/>
          </a:bodyPr>
          <a:lstStyle/>
          <a:p>
            <a:pPr marL="457200" lvl="1" indent="0">
              <a:buNone/>
            </a:pPr>
            <a:r>
              <a:rPr lang="en-US" sz="3800" b="1" dirty="0"/>
              <a:t>Meetings</a:t>
            </a:r>
            <a:endParaRPr lang="en-US" sz="3800" dirty="0"/>
          </a:p>
          <a:p>
            <a:pPr lvl="1"/>
            <a:r>
              <a:rPr lang="en-US" sz="4000" dirty="0"/>
              <a:t>April 7, 2022 –WESTAR-WRAP Spring Meeting </a:t>
            </a:r>
          </a:p>
          <a:p>
            <a:pPr lvl="2"/>
            <a:r>
              <a:rPr lang="en-US" sz="3800" dirty="0"/>
              <a:t>OGWG co-chairs presented on work plan implementation Spring 2021 – Spring 2022 and next steps: </a:t>
            </a:r>
          </a:p>
          <a:p>
            <a:pPr lvl="3"/>
            <a:r>
              <a:rPr lang="en-US" sz="3600" dirty="0"/>
              <a:t>Review of EPA’s Integration of WRAP OGWG Inventory into 2016v2.</a:t>
            </a:r>
          </a:p>
          <a:p>
            <a:pPr lvl="3"/>
            <a:r>
              <a:rPr lang="en-US" sz="3600" dirty="0"/>
              <a:t>Review of 2020 O&amp;G Tool Input Factor Updates Based on WRAP OGWG Survey Results.</a:t>
            </a:r>
          </a:p>
          <a:p>
            <a:pPr lvl="1"/>
            <a:r>
              <a:rPr lang="en-US" sz="4000" dirty="0"/>
              <a:t>April 12, 2022 – OGWG Regular Meeting</a:t>
            </a:r>
          </a:p>
          <a:p>
            <a:pPr lvl="2"/>
            <a:r>
              <a:rPr lang="en-US" sz="3800" b="0" i="0" u="none" strike="noStrike" baseline="0" dirty="0">
                <a:solidFill>
                  <a:srgbClr val="000000"/>
                </a:solidFill>
                <a:latin typeface="Calibri" panose="020F0502020204030204" pitchFamily="34" charset="0"/>
              </a:rPr>
              <a:t>Monitor how EPA’s O&amp;G Tool is being improved and will be used related to western states and tribes.</a:t>
            </a:r>
          </a:p>
          <a:p>
            <a:pPr lvl="3"/>
            <a:r>
              <a:rPr lang="en-US" sz="3600" dirty="0">
                <a:latin typeface="Calibri" panose="020F0502020204030204" pitchFamily="34" charset="0"/>
              </a:rPr>
              <a:t>EPA has indicated </a:t>
            </a:r>
            <a:r>
              <a:rPr lang="en-US" sz="3600" dirty="0">
                <a:solidFill>
                  <a:srgbClr val="0562C1"/>
                </a:solidFill>
                <a:latin typeface="Calibri" panose="020F0502020204030204" pitchFamily="34" charset="0"/>
              </a:rPr>
              <a:t>2016v2 platform </a:t>
            </a:r>
            <a:r>
              <a:rPr lang="en-US" sz="3600" dirty="0">
                <a:solidFill>
                  <a:srgbClr val="000000"/>
                </a:solidFill>
                <a:latin typeface="Calibri" panose="020F0502020204030204" pitchFamily="34" charset="0"/>
              </a:rPr>
              <a:t>will be used for Ozone Transport Modeling for 2023, 2026, and 2032.</a:t>
            </a:r>
            <a:endParaRPr lang="en-US" sz="3600" b="0" i="0" u="none" strike="noStrike" baseline="0" dirty="0">
              <a:solidFill>
                <a:srgbClr val="000000"/>
              </a:solidFill>
              <a:latin typeface="Calibri" panose="020F0502020204030204" pitchFamily="34" charset="0"/>
            </a:endParaRPr>
          </a:p>
          <a:p>
            <a:pPr lvl="2"/>
            <a:r>
              <a:rPr lang="en-US" sz="3800" b="0" i="0" u="none" strike="noStrike" baseline="0" dirty="0">
                <a:solidFill>
                  <a:srgbClr val="000000"/>
                </a:solidFill>
                <a:latin typeface="Calibri" panose="020F0502020204030204" pitchFamily="34" charset="0"/>
              </a:rPr>
              <a:t>Discussed final review and Implementation of </a:t>
            </a:r>
            <a:r>
              <a:rPr lang="en-US" sz="3800" b="0" i="0" u="none" strike="noStrike" baseline="0" dirty="0">
                <a:solidFill>
                  <a:srgbClr val="0562C1"/>
                </a:solidFill>
                <a:latin typeface="Calibri" panose="020F0502020204030204" pitchFamily="34" charset="0"/>
              </a:rPr>
              <a:t>OGWG 2022 Annual </a:t>
            </a:r>
            <a:r>
              <a:rPr lang="en-US" sz="3800" dirty="0">
                <a:solidFill>
                  <a:srgbClr val="0562C1"/>
                </a:solidFill>
                <a:latin typeface="Calibri" panose="020F0502020204030204" pitchFamily="34" charset="0"/>
              </a:rPr>
              <a:t>O&amp;G</a:t>
            </a:r>
            <a:r>
              <a:rPr lang="en-US" sz="3800" b="0" i="0" u="none" strike="noStrike" baseline="0" dirty="0">
                <a:solidFill>
                  <a:srgbClr val="0562C1"/>
                </a:solidFill>
                <a:latin typeface="Calibri" panose="020F0502020204030204" pitchFamily="34" charset="0"/>
              </a:rPr>
              <a:t> </a:t>
            </a:r>
            <a:r>
              <a:rPr lang="en-US" sz="3800" dirty="0">
                <a:solidFill>
                  <a:srgbClr val="0562C1"/>
                </a:solidFill>
                <a:latin typeface="Calibri" panose="020F0502020204030204" pitchFamily="34" charset="0"/>
              </a:rPr>
              <a:t>Survey</a:t>
            </a:r>
          </a:p>
          <a:p>
            <a:pPr lvl="3"/>
            <a:r>
              <a:rPr lang="en-US" sz="3600" dirty="0">
                <a:latin typeface="Calibri" panose="020F0502020204030204" pitchFamily="34" charset="0"/>
              </a:rPr>
              <a:t>Disseminated End of April 2022; due end of June 2022</a:t>
            </a:r>
          </a:p>
          <a:p>
            <a:pPr lvl="3"/>
            <a:endParaRPr lang="en-US" sz="2700" dirty="0"/>
          </a:p>
          <a:p>
            <a:pPr marL="457200" lvl="1" indent="0">
              <a:buNone/>
            </a:pPr>
            <a:r>
              <a:rPr lang="en-US" sz="3800" b="1" dirty="0"/>
              <a:t>Cross Work Group Collaboration</a:t>
            </a:r>
          </a:p>
          <a:p>
            <a:pPr lvl="1"/>
            <a:r>
              <a:rPr lang="en-US" sz="4000" dirty="0"/>
              <a:t>Continuing outreach to WRAP Tribal members as potential 3</a:t>
            </a:r>
            <a:r>
              <a:rPr lang="en-US" sz="4000" baseline="30000" dirty="0"/>
              <a:t>rd</a:t>
            </a:r>
            <a:r>
              <a:rPr lang="en-US" sz="4000" dirty="0"/>
              <a:t> OGWG co-chair.</a:t>
            </a:r>
          </a:p>
          <a:p>
            <a:pPr lvl="1"/>
            <a:r>
              <a:rPr lang="en-US" sz="4000" dirty="0"/>
              <a:t>Early outreach to Tribal Data Work Group on possible synergy topics (early stages)</a:t>
            </a:r>
          </a:p>
          <a:p>
            <a:pPr lvl="1"/>
            <a:endParaRPr lang="en-US" sz="2700" dirty="0"/>
          </a:p>
          <a:p>
            <a:pPr marL="457200" lvl="1" indent="0">
              <a:buNone/>
            </a:pPr>
            <a:r>
              <a:rPr lang="en-US" sz="3800" b="1" dirty="0"/>
              <a:t>Up Next (see </a:t>
            </a:r>
            <a:r>
              <a:rPr lang="en-US" sz="3800" b="1" dirty="0">
                <a:hlinkClick r:id="rId3"/>
              </a:rPr>
              <a:t>work group home page</a:t>
            </a:r>
            <a:r>
              <a:rPr lang="en-US" sz="3800" b="1" dirty="0"/>
              <a:t>)</a:t>
            </a:r>
          </a:p>
          <a:p>
            <a:pPr lvl="1"/>
            <a:r>
              <a:rPr lang="en-US" sz="4000" dirty="0"/>
              <a:t>OGWG Survey implementation logistics – April 28, 2022 – 3:00pm (MDT) </a:t>
            </a:r>
          </a:p>
          <a:p>
            <a:pPr lvl="2"/>
            <a:r>
              <a:rPr lang="en-US" sz="3800" dirty="0"/>
              <a:t>Late May 2022 – Separate meetings with FLMs &amp; EPA to get federal input on applicable survey topics</a:t>
            </a:r>
          </a:p>
          <a:p>
            <a:pPr lvl="1"/>
            <a:r>
              <a:rPr lang="en-US" sz="4000" dirty="0"/>
              <a:t>Next OGWG Call – August 16, 2022 – 12:30 p.m. (MDT) </a:t>
            </a:r>
          </a:p>
          <a:p>
            <a:pPr lvl="1"/>
            <a:r>
              <a:rPr lang="en-US" sz="4000" dirty="0"/>
              <a:t>OGWG Website – </a:t>
            </a:r>
            <a:r>
              <a:rPr lang="en-US" sz="4000" dirty="0">
                <a:hlinkClick r:id="rId4"/>
              </a:rPr>
              <a:t>www.wrapair2.org/OGWG.aspx</a:t>
            </a:r>
            <a:endParaRPr lang="en-US" sz="2300" dirty="0"/>
          </a:p>
        </p:txBody>
      </p:sp>
    </p:spTree>
    <p:extLst>
      <p:ext uri="{BB962C8B-B14F-4D97-AF65-F5344CB8AC3E}">
        <p14:creationId xmlns:p14="http://schemas.microsoft.com/office/powerpoint/2010/main" val="358013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pPr algn="ctr"/>
            <a:r>
              <a:rPr lang="en-US" dirty="0" smtClean="0"/>
              <a:t>Regional Technical Operations Work Group</a:t>
            </a:r>
            <a:br>
              <a:rPr lang="en-US" dirty="0" smtClean="0"/>
            </a:br>
            <a:r>
              <a:rPr lang="en-US" sz="3200" dirty="0" smtClean="0"/>
              <a:t>Accomplishments (April </a:t>
            </a:r>
            <a:r>
              <a:rPr lang="en-US" sz="3200" dirty="0"/>
              <a:t>2022)</a:t>
            </a:r>
          </a:p>
        </p:txBody>
      </p:sp>
      <p:sp>
        <p:nvSpPr>
          <p:cNvPr id="3" name="Content Placeholder 2"/>
          <p:cNvSpPr>
            <a:spLocks noGrp="1"/>
          </p:cNvSpPr>
          <p:nvPr>
            <p:ph idx="1"/>
          </p:nvPr>
        </p:nvSpPr>
        <p:spPr/>
        <p:txBody>
          <a:bodyPr>
            <a:normAutofit/>
          </a:bodyPr>
          <a:lstStyle/>
          <a:p>
            <a:r>
              <a:rPr lang="en-US" dirty="0" smtClean="0"/>
              <a:t>Tasks / Coordination / </a:t>
            </a:r>
            <a:r>
              <a:rPr lang="en-US" dirty="0"/>
              <a:t>Meetings </a:t>
            </a:r>
          </a:p>
          <a:p>
            <a:pPr lvl="1"/>
            <a:r>
              <a:rPr lang="en-US" dirty="0" smtClean="0"/>
              <a:t>The co-chairs met on April 13 to discuss topics for the next full meeting of the RTOWG</a:t>
            </a:r>
          </a:p>
          <a:p>
            <a:pPr lvl="1"/>
            <a:r>
              <a:rPr lang="en-US" dirty="0" smtClean="0"/>
              <a:t>Our next full membership RTOWG will be June 1.</a:t>
            </a:r>
          </a:p>
          <a:p>
            <a:pPr lvl="2"/>
            <a:r>
              <a:rPr lang="en-US" dirty="0" smtClean="0"/>
              <a:t>The topic will be Interstate “Good Neighbor” Transport</a:t>
            </a:r>
          </a:p>
          <a:p>
            <a:pPr lvl="2"/>
            <a:r>
              <a:rPr lang="en-US" dirty="0" smtClean="0"/>
              <a:t>EPA will give an explanation of the modeling and analysis for the updated CASPR rule</a:t>
            </a:r>
          </a:p>
          <a:p>
            <a:pPr lvl="1"/>
            <a:r>
              <a:rPr lang="en-US" dirty="0" smtClean="0"/>
              <a:t>The next co-chairs call will be May 11</a:t>
            </a:r>
            <a:r>
              <a:rPr lang="en-US" baseline="30000" dirty="0" smtClean="0"/>
              <a:t>th</a:t>
            </a:r>
            <a:r>
              <a:rPr lang="en-US" dirty="0" smtClean="0"/>
              <a:t> to finalize the agenda for the June 1 call.</a:t>
            </a:r>
          </a:p>
        </p:txBody>
      </p:sp>
    </p:spTree>
    <p:extLst>
      <p:ext uri="{BB962C8B-B14F-4D97-AF65-F5344CB8AC3E}">
        <p14:creationId xmlns:p14="http://schemas.microsoft.com/office/powerpoint/2010/main" val="395877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pPr algn="ctr"/>
            <a:r>
              <a:rPr lang="en-US" dirty="0" smtClean="0"/>
              <a:t>Tribal Data Work Group</a:t>
            </a:r>
            <a:br>
              <a:rPr lang="en-US" dirty="0" smtClean="0"/>
            </a:br>
            <a:r>
              <a:rPr lang="en-US" sz="3200" dirty="0" smtClean="0"/>
              <a:t>Accomplishments </a:t>
            </a:r>
            <a:r>
              <a:rPr lang="en-US" sz="3200" dirty="0" smtClean="0"/>
              <a:t>(January - March </a:t>
            </a:r>
            <a:r>
              <a:rPr lang="en-US" sz="3200" dirty="0"/>
              <a:t>2022)</a:t>
            </a:r>
          </a:p>
        </p:txBody>
      </p:sp>
      <p:sp>
        <p:nvSpPr>
          <p:cNvPr id="3" name="Content Placeholder 2"/>
          <p:cNvSpPr>
            <a:spLocks noGrp="1"/>
          </p:cNvSpPr>
          <p:nvPr>
            <p:ph idx="1"/>
          </p:nvPr>
        </p:nvSpPr>
        <p:spPr/>
        <p:txBody>
          <a:bodyPr>
            <a:normAutofit/>
          </a:bodyPr>
          <a:lstStyle/>
          <a:p>
            <a:r>
              <a:rPr lang="en-US" dirty="0"/>
              <a:t>Jan – Mar Quarter 2022</a:t>
            </a:r>
          </a:p>
          <a:p>
            <a:pPr lvl="1"/>
            <a:endParaRPr lang="en-US" dirty="0" smtClean="0"/>
          </a:p>
          <a:p>
            <a:pPr lvl="1"/>
            <a:r>
              <a:rPr lang="en-US" dirty="0" smtClean="0"/>
              <a:t>Approved </a:t>
            </a:r>
            <a:r>
              <a:rPr lang="en-US" dirty="0"/>
              <a:t>Workplan Scope – on quarterly call with attending TDWG members.</a:t>
            </a:r>
          </a:p>
          <a:p>
            <a:pPr lvl="1"/>
            <a:r>
              <a:rPr lang="en-US" dirty="0"/>
              <a:t>Internal and External coordination – updates to TDWG member list including new members, updates as of 3/15/22.</a:t>
            </a:r>
          </a:p>
          <a:p>
            <a:pPr lvl="1"/>
            <a:r>
              <a:rPr lang="en-US" dirty="0"/>
              <a:t>Coordination with contractor (dates) – NA</a:t>
            </a:r>
          </a:p>
          <a:p>
            <a:pPr lvl="1"/>
            <a:r>
              <a:rPr lang="en-US" dirty="0"/>
              <a:t>Work Group calls (3/15/22): </a:t>
            </a:r>
            <a:r>
              <a:rPr lang="en-US" dirty="0">
                <a:solidFill>
                  <a:srgbClr val="000000"/>
                </a:solidFill>
                <a:latin typeface="Calibri" panose="020F0502020204030204" pitchFamily="34" charset="0"/>
              </a:rPr>
              <a:t>In March, the TDWG had a member (and invitees) call. There were several attendees on the call. There was a discussion about QAPP reviews for Tribal air monitoring programs and proposal to request EPA Regional staff offer to share </a:t>
            </a:r>
            <a:r>
              <a:rPr lang="en-US" dirty="0" smtClean="0">
                <a:solidFill>
                  <a:srgbClr val="000000"/>
                </a:solidFill>
                <a:latin typeface="Calibri" panose="020F0502020204030204" pitchFamily="34" charset="0"/>
              </a:rPr>
              <a:t>with </a:t>
            </a:r>
            <a:r>
              <a:rPr lang="en-US" dirty="0">
                <a:solidFill>
                  <a:srgbClr val="000000"/>
                </a:solidFill>
                <a:latin typeface="Calibri" panose="020F0502020204030204" pitchFamily="34" charset="0"/>
              </a:rPr>
              <a:t>Tribal Air Programs their review protocols. Calls will continue to be quarterly.</a:t>
            </a: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9130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a:bodyPr>
          <a:lstStyle/>
          <a:p>
            <a:pPr algn="ctr"/>
            <a:r>
              <a:rPr lang="en-US" dirty="0" smtClean="0"/>
              <a:t>Regional Haze Planning Work Group</a:t>
            </a:r>
            <a:br>
              <a:rPr lang="en-US" dirty="0" smtClean="0"/>
            </a:br>
            <a:r>
              <a:rPr lang="en-US" sz="3200" dirty="0" smtClean="0"/>
              <a:t>Accomplishments (April </a:t>
            </a:r>
            <a:r>
              <a:rPr lang="en-US" sz="3200" dirty="0"/>
              <a:t>2022)</a:t>
            </a:r>
          </a:p>
        </p:txBody>
      </p:sp>
      <p:sp>
        <p:nvSpPr>
          <p:cNvPr id="3" name="Content Placeholder 2"/>
          <p:cNvSpPr>
            <a:spLocks noGrp="1"/>
          </p:cNvSpPr>
          <p:nvPr>
            <p:ph idx="1"/>
          </p:nvPr>
        </p:nvSpPr>
        <p:spPr/>
        <p:txBody>
          <a:bodyPr>
            <a:normAutofit/>
          </a:bodyPr>
          <a:lstStyle/>
          <a:p>
            <a:r>
              <a:rPr lang="en-US" dirty="0" smtClean="0"/>
              <a:t>Tasks / Coordination / </a:t>
            </a:r>
            <a:r>
              <a:rPr lang="en-US" dirty="0" smtClean="0"/>
              <a:t>Meetings</a:t>
            </a:r>
          </a:p>
          <a:p>
            <a:pPr lvl="1"/>
            <a:r>
              <a:rPr lang="en-US" dirty="0" smtClean="0"/>
              <a:t> No Meetings in April</a:t>
            </a:r>
            <a:endParaRPr lang="en-US" dirty="0" smtClean="0"/>
          </a:p>
        </p:txBody>
      </p:sp>
    </p:spTree>
    <p:extLst>
      <p:ext uri="{BB962C8B-B14F-4D97-AF65-F5344CB8AC3E}">
        <p14:creationId xmlns:p14="http://schemas.microsoft.com/office/powerpoint/2010/main" val="3469310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2973</TotalTime>
  <Words>716</Words>
  <Application>Microsoft Office PowerPoint</Application>
  <PresentationFormat>Widescreen</PresentationFormat>
  <Paragraphs>51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April 27, 2022 Work Group Update</vt:lpstr>
      <vt:lpstr>Fire &amp; Smoke Work Group Accomplishments (April 2022)</vt:lpstr>
      <vt:lpstr>Oil &amp; Gas Work Group – Accomplishments (April 2022)</vt:lpstr>
      <vt:lpstr>Regional Technical Operations Work Group Accomplishments (April 2022)</vt:lpstr>
      <vt:lpstr>Tribal Data Work Group Accomplishments (January - March 2022)</vt:lpstr>
      <vt:lpstr>Regional Haze Planning Work Group Accomplishments (April 2022)</vt:lpstr>
    </vt:vector>
  </TitlesOfParts>
  <Company>Nevada Division of Environmental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Update on 2018-2019 WRAP Workplan</dc:title>
  <dc:creator>Frank Forsgren</dc:creator>
  <cp:lastModifiedBy>Darla Potter</cp:lastModifiedBy>
  <cp:revision>87</cp:revision>
  <cp:lastPrinted>2019-01-16T15:47:08Z</cp:lastPrinted>
  <dcterms:created xsi:type="dcterms:W3CDTF">2018-06-28T00:25:46Z</dcterms:created>
  <dcterms:modified xsi:type="dcterms:W3CDTF">2022-04-25T18:41:22Z</dcterms:modified>
</cp:coreProperties>
</file>